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41"/>
  </p:notesMasterIdLst>
  <p:sldIdLst>
    <p:sldId id="256" r:id="rId2"/>
    <p:sldId id="289" r:id="rId3"/>
    <p:sldId id="257" r:id="rId4"/>
    <p:sldId id="258" r:id="rId5"/>
    <p:sldId id="273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6" r:id="rId22"/>
    <p:sldId id="277" r:id="rId23"/>
    <p:sldId id="279" r:id="rId24"/>
    <p:sldId id="278" r:id="rId25"/>
    <p:sldId id="280" r:id="rId26"/>
    <p:sldId id="275" r:id="rId27"/>
    <p:sldId id="281" r:id="rId28"/>
    <p:sldId id="282" r:id="rId29"/>
    <p:sldId id="284" r:id="rId30"/>
    <p:sldId id="283" r:id="rId31"/>
    <p:sldId id="293" r:id="rId32"/>
    <p:sldId id="287" r:id="rId33"/>
    <p:sldId id="290" r:id="rId34"/>
    <p:sldId id="285" r:id="rId35"/>
    <p:sldId id="286" r:id="rId36"/>
    <p:sldId id="288" r:id="rId37"/>
    <p:sldId id="291" r:id="rId38"/>
    <p:sldId id="292" r:id="rId39"/>
    <p:sldId id="294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E2C74-7652-4020-8CBA-1BB4146FFEBE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A920-363E-4EFB-9ED7-B73E5E0B71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9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A920-363E-4EFB-9ED7-B73E5E0B710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4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0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2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68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43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95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88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9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8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9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5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79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1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8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56F6C-E7C0-4008-9D3B-A5EE169E2453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05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kv"/><Relationship Id="rId1" Type="http://schemas.microsoft.com/office/2007/relationships/media" Target="../media/media11.mkv"/><Relationship Id="rId5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kv"/><Relationship Id="rId1" Type="http://schemas.microsoft.com/office/2007/relationships/media" Target="../media/media12.mkv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0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7" Type="http://schemas.openxmlformats.org/officeDocument/2006/relationships/image" Target="../media/image23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k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8728" y="1195340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ES" dirty="0"/>
              <a:t>(20242Q) 72.27 - Sistemas de Inteligencia Artificial - Comisión: S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sz="2800" dirty="0" smtClean="0"/>
              <a:t> </a:t>
            </a:r>
          </a:p>
          <a:p>
            <a:r>
              <a:rPr lang="es-ES" sz="2800" dirty="0" err="1" smtClean="0"/>
              <a:t>Gazzaneo</a:t>
            </a:r>
            <a:r>
              <a:rPr lang="es-ES" sz="2800" dirty="0" smtClean="0"/>
              <a:t> Lautaro </a:t>
            </a:r>
            <a:r>
              <a:rPr lang="es-ES" sz="2800" dirty="0" err="1" smtClean="0"/>
              <a:t>Nicolas</a:t>
            </a:r>
            <a:endParaRPr lang="es-ES" sz="2800" dirty="0" smtClean="0"/>
          </a:p>
          <a:p>
            <a:r>
              <a:rPr lang="es-ES" sz="2800" dirty="0" smtClean="0"/>
              <a:t>Pellegrini Jorge Orlando</a:t>
            </a:r>
          </a:p>
          <a:p>
            <a:r>
              <a:rPr lang="es-ES" sz="2800" dirty="0" err="1" smtClean="0"/>
              <a:t>Sinopluoglu</a:t>
            </a:r>
            <a:r>
              <a:rPr lang="es-ES" sz="2800" dirty="0" smtClean="0"/>
              <a:t> </a:t>
            </a:r>
            <a:r>
              <a:rPr lang="es-ES" sz="2800" dirty="0" err="1" smtClean="0"/>
              <a:t>Mustafa</a:t>
            </a:r>
            <a:r>
              <a:rPr lang="es-ES" sz="2800" dirty="0" smtClean="0"/>
              <a:t>(no se pudo contactar)</a:t>
            </a:r>
            <a:endParaRPr lang="es-ES" sz="2800" dirty="0"/>
          </a:p>
        </p:txBody>
      </p:sp>
      <p:sp>
        <p:nvSpPr>
          <p:cNvPr id="4" name="Rectángulo 3"/>
          <p:cNvSpPr/>
          <p:nvPr/>
        </p:nvSpPr>
        <p:spPr>
          <a:xfrm>
            <a:off x="6299193" y="3473047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/>
              <a:t>Grupo 9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071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08937" y="310734"/>
            <a:ext cx="5219408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Intento fallido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364" y="3489339"/>
            <a:ext cx="4390175" cy="33686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451" y="163773"/>
            <a:ext cx="4434088" cy="3325566"/>
          </a:xfrm>
          <a:prstGeom prst="rect">
            <a:avLst/>
          </a:prstGeom>
        </p:spPr>
      </p:pic>
      <p:pic>
        <p:nvPicPr>
          <p:cNvPr id="7" name="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706" y="1479359"/>
            <a:ext cx="4997639" cy="499763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37824" y="62204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0.9474 segundos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327003" y="33577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tau=30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0327003" y="692435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7958" y="358253"/>
            <a:ext cx="10018713" cy="638033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Nuevo criterio: diagonal cero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3" y="1251041"/>
            <a:ext cx="5387871" cy="53878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87" y="1251040"/>
            <a:ext cx="5387871" cy="538787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538324" y="3384645"/>
            <a:ext cx="1230966" cy="1269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2844388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2844388" y="3944975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345075" y="3439236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3366186" y="348095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360211" y="2971437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8858362" y="3477176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8858100" y="2971437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2322590" y="3926003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9861537" y="3434324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9854974" y="2947558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9856987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9365022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873057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366186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2300491" y="2920621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3388671" y="3941200"/>
            <a:ext cx="499313" cy="464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1135" y="139888"/>
            <a:ext cx="4971080" cy="1752599"/>
          </a:xfrm>
        </p:spPr>
        <p:txBody>
          <a:bodyPr/>
          <a:lstStyle/>
          <a:p>
            <a:r>
              <a:rPr lang="es-ES" b="1" dirty="0" smtClean="0"/>
              <a:t>Implementación de diagonal cero</a:t>
            </a:r>
            <a:endParaRPr lang="es-ES" b="1" dirty="0"/>
          </a:p>
        </p:txBody>
      </p:sp>
      <p:pic>
        <p:nvPicPr>
          <p:cNvPr id="3" name="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673" y="1892487"/>
            <a:ext cx="4640129" cy="4640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753" y="70511"/>
            <a:ext cx="4727965" cy="3643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753" y="3496826"/>
            <a:ext cx="4727965" cy="33611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628757" y="35328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tau=10</a:t>
            </a:r>
            <a:endParaRPr lang="es-ES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077324" y="722621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=0.00001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7" y="1538002"/>
            <a:ext cx="4109043" cy="410904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36484" y="0"/>
            <a:ext cx="4971080" cy="1752599"/>
          </a:xfrm>
        </p:spPr>
        <p:txBody>
          <a:bodyPr/>
          <a:lstStyle/>
          <a:p>
            <a:r>
              <a:rPr lang="es-ES" b="1" dirty="0" smtClean="0"/>
              <a:t>Nuevo mapa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02" y="1543950"/>
            <a:ext cx="5895923" cy="45975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2575" y="196041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Courier New" panose="02070309020205020404" pitchFamily="49" charset="0"/>
              </a:rPr>
              <a:t>tau=30</a:t>
            </a:r>
            <a:endParaRPr lang="es-ES" b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0582575" y="236059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=0.3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6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9011" y="364616"/>
            <a:ext cx="3756430" cy="610737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Proceso iterativo</a:t>
            </a:r>
            <a:endParaRPr lang="es-ES" b="1" dirty="0"/>
          </a:p>
        </p:txBody>
      </p:sp>
      <p:pic>
        <p:nvPicPr>
          <p:cNvPr id="4" name="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056" y="1528299"/>
            <a:ext cx="4301604" cy="4301604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608502"/>
              </p:ext>
            </p:extLst>
          </p:nvPr>
        </p:nvGraphicFramePr>
        <p:xfrm>
          <a:off x="5363156" y="595634"/>
          <a:ext cx="6414449" cy="1651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1">
                  <a:extLst>
                    <a:ext uri="{9D8B030D-6E8A-4147-A177-3AD203B41FA5}">
                      <a16:colId xmlns:a16="http://schemas.microsoft.com/office/drawing/2014/main" val="2316057781"/>
                    </a:ext>
                  </a:extLst>
                </a:gridCol>
                <a:gridCol w="777923">
                  <a:extLst>
                    <a:ext uri="{9D8B030D-6E8A-4147-A177-3AD203B41FA5}">
                      <a16:colId xmlns:a16="http://schemas.microsoft.com/office/drawing/2014/main" val="3347000474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814396283"/>
                    </a:ext>
                  </a:extLst>
                </a:gridCol>
                <a:gridCol w="1119116">
                  <a:extLst>
                    <a:ext uri="{9D8B030D-6E8A-4147-A177-3AD203B41FA5}">
                      <a16:colId xmlns:a16="http://schemas.microsoft.com/office/drawing/2014/main" val="3086651131"/>
                    </a:ext>
                  </a:extLst>
                </a:gridCol>
                <a:gridCol w="887105">
                  <a:extLst>
                    <a:ext uri="{9D8B030D-6E8A-4147-A177-3AD203B41FA5}">
                      <a16:colId xmlns:a16="http://schemas.microsoft.com/office/drawing/2014/main" val="2283288675"/>
                    </a:ext>
                  </a:extLst>
                </a:gridCol>
                <a:gridCol w="1050877">
                  <a:extLst>
                    <a:ext uri="{9D8B030D-6E8A-4147-A177-3AD203B41FA5}">
                      <a16:colId xmlns:a16="http://schemas.microsoft.com/office/drawing/2014/main" val="2665127882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3170439393"/>
                    </a:ext>
                  </a:extLst>
                </a:gridCol>
              </a:tblGrid>
              <a:tr h="523961">
                <a:tc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tau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intentos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éxitos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Tasa de éxito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tiempo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18981"/>
                  </a:ext>
                </a:extLst>
              </a:tr>
              <a:tr h="21249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353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3m3s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51158"/>
                  </a:ext>
                </a:extLst>
              </a:tr>
              <a:tr h="212496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2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8%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402806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Caso 3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74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1,5%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3m30s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37941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017" y="2372208"/>
            <a:ext cx="6678967" cy="41693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35348" y="6408876"/>
            <a:ext cx="464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Histograma de éxitos. Caso 1 con </a:t>
            </a:r>
            <a:r>
              <a:rPr lang="es-ES" dirty="0" smtClean="0"/>
              <a:t>diagonal </a:t>
            </a:r>
            <a:r>
              <a:rPr lang="es-ES" dirty="0"/>
              <a:t>c</a:t>
            </a:r>
            <a:r>
              <a:rPr lang="es-ES" dirty="0" smtClean="0"/>
              <a:t>ero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7119665" y="205136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239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1" y="2480211"/>
            <a:ext cx="5747984" cy="35882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11131" y="6149833"/>
            <a:ext cx="3654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Histograma de éxitos. Caso </a:t>
            </a:r>
            <a:r>
              <a:rPr lang="es-ES" sz="1400" dirty="0" smtClean="0"/>
              <a:t>1 con diagonal </a:t>
            </a:r>
            <a:r>
              <a:rPr lang="es-ES" sz="1400" dirty="0"/>
              <a:t>c</a:t>
            </a:r>
            <a:r>
              <a:rPr lang="es-ES" sz="1400" dirty="0" smtClean="0"/>
              <a:t>ero</a:t>
            </a:r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09" y="2489900"/>
            <a:ext cx="5732462" cy="3578529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7585"/>
              </p:ext>
            </p:extLst>
          </p:nvPr>
        </p:nvGraphicFramePr>
        <p:xfrm>
          <a:off x="3209326" y="524558"/>
          <a:ext cx="6867548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992">
                  <a:extLst>
                    <a:ext uri="{9D8B030D-6E8A-4147-A177-3AD203B41FA5}">
                      <a16:colId xmlns:a16="http://schemas.microsoft.com/office/drawing/2014/main" val="548013747"/>
                    </a:ext>
                  </a:extLst>
                </a:gridCol>
                <a:gridCol w="832873">
                  <a:extLst>
                    <a:ext uri="{9D8B030D-6E8A-4147-A177-3AD203B41FA5}">
                      <a16:colId xmlns:a16="http://schemas.microsoft.com/office/drawing/2014/main" val="1943131637"/>
                    </a:ext>
                  </a:extLst>
                </a:gridCol>
                <a:gridCol w="686755">
                  <a:extLst>
                    <a:ext uri="{9D8B030D-6E8A-4147-A177-3AD203B41FA5}">
                      <a16:colId xmlns:a16="http://schemas.microsoft.com/office/drawing/2014/main" val="180278208"/>
                    </a:ext>
                  </a:extLst>
                </a:gridCol>
                <a:gridCol w="1198167">
                  <a:extLst>
                    <a:ext uri="{9D8B030D-6E8A-4147-A177-3AD203B41FA5}">
                      <a16:colId xmlns:a16="http://schemas.microsoft.com/office/drawing/2014/main" val="3558900656"/>
                    </a:ext>
                  </a:extLst>
                </a:gridCol>
                <a:gridCol w="949768">
                  <a:extLst>
                    <a:ext uri="{9D8B030D-6E8A-4147-A177-3AD203B41FA5}">
                      <a16:colId xmlns:a16="http://schemas.microsoft.com/office/drawing/2014/main" val="3318186102"/>
                    </a:ext>
                  </a:extLst>
                </a:gridCol>
                <a:gridCol w="974084">
                  <a:extLst>
                    <a:ext uri="{9D8B030D-6E8A-4147-A177-3AD203B41FA5}">
                      <a16:colId xmlns:a16="http://schemas.microsoft.com/office/drawing/2014/main" val="108648708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026450496"/>
                    </a:ext>
                  </a:extLst>
                </a:gridCol>
              </a:tblGrid>
              <a:tr h="339995">
                <a:tc>
                  <a:txBody>
                    <a:bodyPr/>
                    <a:lstStyle/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p0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tau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intentos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éxitos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Tasa de éxito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tiempo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67718"/>
                  </a:ext>
                </a:extLst>
              </a:tr>
              <a:tr h="339995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1 con d0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353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7%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3m aprox.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96528"/>
                  </a:ext>
                </a:extLst>
              </a:tr>
              <a:tr h="48570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Caso 1 sin d0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5000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66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1,3%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3m aprox.</a:t>
                      </a:r>
                    </a:p>
                    <a:p>
                      <a:pPr algn="ctr"/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25155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7456660" y="6103789"/>
            <a:ext cx="3593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Histograma de éxitos. Caso </a:t>
            </a:r>
            <a:r>
              <a:rPr lang="es-ES" sz="1400" dirty="0" smtClean="0"/>
              <a:t>1 </a:t>
            </a:r>
            <a:r>
              <a:rPr lang="es-ES" sz="1400" dirty="0" smtClean="0"/>
              <a:t>sin </a:t>
            </a:r>
            <a:r>
              <a:rPr lang="es-ES" sz="1400" dirty="0" smtClean="0"/>
              <a:t>diagonal </a:t>
            </a:r>
            <a:r>
              <a:rPr lang="es-ES" sz="1400" dirty="0"/>
              <a:t>c</a:t>
            </a:r>
            <a:r>
              <a:rPr lang="es-ES" sz="1400" dirty="0" smtClean="0"/>
              <a:t>ero</a:t>
            </a:r>
            <a:endParaRPr lang="es-ES" sz="1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099247" y="216781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6898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726"/>
            <a:ext cx="5895975" cy="4505325"/>
          </a:xfrm>
          <a:prstGeom prst="rect">
            <a:avLst/>
          </a:prstGeom>
        </p:spPr>
      </p:pic>
      <p:sp>
        <p:nvSpPr>
          <p:cNvPr id="6" name="Flecha doblada 5"/>
          <p:cNvSpPr/>
          <p:nvPr/>
        </p:nvSpPr>
        <p:spPr>
          <a:xfrm>
            <a:off x="1906650" y="1428678"/>
            <a:ext cx="397163" cy="13023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85904" y="948038"/>
            <a:ext cx="25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Salto ineficiente, el peso de equivocarse no es suficiente para escaparse del mínimo local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5187334" y="1212300"/>
            <a:ext cx="475861" cy="335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895975" y="918586"/>
            <a:ext cx="2548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Solución, si se acepta un movimiento incorrecto, que corresponda a mas de un movimiento(se aumenta la energía de la partícula) 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68" y="2498578"/>
            <a:ext cx="3848807" cy="384880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667390" y="134556"/>
            <a:ext cx="5453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Propuesta. No se implementó</a:t>
            </a:r>
            <a:endParaRPr lang="es-ES" sz="3200" b="1" dirty="0"/>
          </a:p>
        </p:txBody>
      </p:sp>
      <p:sp>
        <p:nvSpPr>
          <p:cNvPr id="12" name="Flecha izquierda 11"/>
          <p:cNvSpPr/>
          <p:nvPr/>
        </p:nvSpPr>
        <p:spPr>
          <a:xfrm>
            <a:off x="8444205" y="4889241"/>
            <a:ext cx="830424" cy="21460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03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1" y="2480211"/>
            <a:ext cx="5747984" cy="35882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37949" y="6068429"/>
            <a:ext cx="353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Histograma de éxitos</a:t>
            </a:r>
            <a:r>
              <a:rPr lang="es-ES" sz="1400" dirty="0" smtClean="0"/>
              <a:t>.  Caso 1 con do y </a:t>
            </a:r>
            <a:r>
              <a:rPr lang="es-ES" sz="1400" dirty="0" smtClean="0"/>
              <a:t>p0=0.3</a:t>
            </a:r>
            <a:endParaRPr lang="es-ES" sz="1400" dirty="0"/>
          </a:p>
          <a:p>
            <a:endParaRPr lang="es-ES" sz="1400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46727"/>
              </p:ext>
            </p:extLst>
          </p:nvPr>
        </p:nvGraphicFramePr>
        <p:xfrm>
          <a:off x="788024" y="712475"/>
          <a:ext cx="686754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992">
                  <a:extLst>
                    <a:ext uri="{9D8B030D-6E8A-4147-A177-3AD203B41FA5}">
                      <a16:colId xmlns:a16="http://schemas.microsoft.com/office/drawing/2014/main" val="548013747"/>
                    </a:ext>
                  </a:extLst>
                </a:gridCol>
                <a:gridCol w="832873">
                  <a:extLst>
                    <a:ext uri="{9D8B030D-6E8A-4147-A177-3AD203B41FA5}">
                      <a16:colId xmlns:a16="http://schemas.microsoft.com/office/drawing/2014/main" val="1943131637"/>
                    </a:ext>
                  </a:extLst>
                </a:gridCol>
                <a:gridCol w="686755">
                  <a:extLst>
                    <a:ext uri="{9D8B030D-6E8A-4147-A177-3AD203B41FA5}">
                      <a16:colId xmlns:a16="http://schemas.microsoft.com/office/drawing/2014/main" val="180278208"/>
                    </a:ext>
                  </a:extLst>
                </a:gridCol>
                <a:gridCol w="1198167">
                  <a:extLst>
                    <a:ext uri="{9D8B030D-6E8A-4147-A177-3AD203B41FA5}">
                      <a16:colId xmlns:a16="http://schemas.microsoft.com/office/drawing/2014/main" val="3558900656"/>
                    </a:ext>
                  </a:extLst>
                </a:gridCol>
                <a:gridCol w="949768">
                  <a:extLst>
                    <a:ext uri="{9D8B030D-6E8A-4147-A177-3AD203B41FA5}">
                      <a16:colId xmlns:a16="http://schemas.microsoft.com/office/drawing/2014/main" val="3318186102"/>
                    </a:ext>
                  </a:extLst>
                </a:gridCol>
                <a:gridCol w="974084">
                  <a:extLst>
                    <a:ext uri="{9D8B030D-6E8A-4147-A177-3AD203B41FA5}">
                      <a16:colId xmlns:a16="http://schemas.microsoft.com/office/drawing/2014/main" val="108648708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026450496"/>
                    </a:ext>
                  </a:extLst>
                </a:gridCol>
              </a:tblGrid>
              <a:tr h="323091">
                <a:tc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p0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tau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intentos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éxitos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Tasa de éxito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tiempo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67718"/>
                  </a:ext>
                </a:extLst>
              </a:tr>
              <a:tr h="32309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Caso 1 con d0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0.3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5000 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353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7%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3m aprox.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596528"/>
                  </a:ext>
                </a:extLst>
              </a:tr>
              <a:tr h="46155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Caso 1 con d0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0.6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5000 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135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2,7%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3m aprox.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25155"/>
                  </a:ext>
                </a:extLst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85" y="2487331"/>
            <a:ext cx="5736578" cy="35810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462" y="240829"/>
            <a:ext cx="2705464" cy="2090782"/>
          </a:xfrm>
          <a:prstGeom prst="rect">
            <a:avLst/>
          </a:prstGeom>
        </p:spPr>
      </p:pic>
      <p:cxnSp>
        <p:nvCxnSpPr>
          <p:cNvPr id="11" name="Conector curvado 10"/>
          <p:cNvCxnSpPr/>
          <p:nvPr/>
        </p:nvCxnSpPr>
        <p:spPr>
          <a:xfrm>
            <a:off x="8571345" y="489527"/>
            <a:ext cx="540420" cy="212437"/>
          </a:xfrm>
          <a:prstGeom prst="curvedConnector3">
            <a:avLst>
              <a:gd name="adj1" fmla="val 876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>
            <a:off x="9227127" y="794327"/>
            <a:ext cx="1293183" cy="281710"/>
          </a:xfrm>
          <a:prstGeom prst="curvedConnector3">
            <a:avLst>
              <a:gd name="adj1" fmla="val 10071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curvado 17"/>
          <p:cNvCxnSpPr/>
          <p:nvPr/>
        </p:nvCxnSpPr>
        <p:spPr>
          <a:xfrm rot="10800000">
            <a:off x="8571346" y="489528"/>
            <a:ext cx="1948965" cy="445895"/>
          </a:xfrm>
          <a:prstGeom prst="curvedConnector3">
            <a:avLst>
              <a:gd name="adj1" fmla="val -7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42178" y="6068429"/>
            <a:ext cx="353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Histograma de éxitos</a:t>
            </a:r>
            <a:r>
              <a:rPr lang="es-ES" sz="1400" dirty="0" smtClean="0"/>
              <a:t>.  Caso 1 con do y </a:t>
            </a:r>
            <a:r>
              <a:rPr lang="es-ES" sz="1400" dirty="0" smtClean="0"/>
              <a:t>p0=0.6</a:t>
            </a:r>
            <a:endParaRPr lang="es-ES" sz="1400" dirty="0"/>
          </a:p>
          <a:p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77945" y="345330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diferentes parámetros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976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292173"/>
            <a:ext cx="10018713" cy="921327"/>
          </a:xfrm>
        </p:spPr>
        <p:txBody>
          <a:bodyPr/>
          <a:lstStyle/>
          <a:p>
            <a:r>
              <a:rPr lang="es-ES" b="1" dirty="0" smtClean="0"/>
              <a:t>BFS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04000" y="4679724"/>
            <a:ext cx="4270950" cy="805873"/>
          </a:xfrm>
        </p:spPr>
        <p:txBody>
          <a:bodyPr/>
          <a:lstStyle/>
          <a:p>
            <a:r>
              <a:rPr lang="es-ES" dirty="0" smtClean="0"/>
              <a:t>No se duplica los estados.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83" y="2207809"/>
            <a:ext cx="3717000" cy="3717000"/>
          </a:xfrm>
          <a:prstGeom prst="rect">
            <a:avLst/>
          </a:prstGeom>
        </p:spPr>
      </p:pic>
      <p:sp>
        <p:nvSpPr>
          <p:cNvPr id="5" name="Abrir llave 4"/>
          <p:cNvSpPr/>
          <p:nvPr/>
        </p:nvSpPr>
        <p:spPr>
          <a:xfrm rot="5400000">
            <a:off x="3579092" y="589972"/>
            <a:ext cx="249382" cy="28401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/>
          <p:cNvSpPr/>
          <p:nvPr/>
        </p:nvSpPr>
        <p:spPr>
          <a:xfrm rot="10800000">
            <a:off x="5562283" y="2550391"/>
            <a:ext cx="249382" cy="28401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552139" y="14224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811665" y="378581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974523" y="1658045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64 celdas=&gt; 64x63=4032 posibilidades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992" y="2221741"/>
            <a:ext cx="5370190" cy="75847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677891" y="3047152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Condición ganadora</a:t>
            </a:r>
          </a:p>
          <a:p>
            <a:r>
              <a:rPr lang="es-ES" dirty="0" smtClean="0"/>
              <a:t>Índices cajas = índices marcas</a:t>
            </a:r>
          </a:p>
          <a:p>
            <a:endParaRPr lang="es-ES" dirty="0"/>
          </a:p>
          <a:p>
            <a:r>
              <a:rPr lang="es-ES" dirty="0" smtClean="0"/>
              <a:t>Estado:</a:t>
            </a:r>
          </a:p>
          <a:p>
            <a:r>
              <a:rPr lang="es-ES" dirty="0" smtClean="0"/>
              <a:t>“Matriz símbolo”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915175" y="5205908"/>
            <a:ext cx="187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In,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884752" y="5688615"/>
            <a:ext cx="592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implica que el estado alcanzado primero es el menos costoso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1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718967" y="17004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Tiempo: 3 segundos</a:t>
            </a:r>
            <a:endParaRPr lang="es-ES" dirty="0"/>
          </a:p>
        </p:txBody>
      </p:sp>
      <p:pic>
        <p:nvPicPr>
          <p:cNvPr id="6" name="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890" y="1794666"/>
            <a:ext cx="4337996" cy="433799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718967" y="519185"/>
            <a:ext cx="169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23 movimientos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533099" y="945829"/>
            <a:ext cx="419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Completitud: encuentra solución si existe y el factor de ramificación es finito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67" y="354706"/>
            <a:ext cx="5589611" cy="289662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67" y="3132895"/>
            <a:ext cx="5637379" cy="291876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47328" y="5984801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expandidos=5395 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603576" y="6335168"/>
            <a:ext cx="226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totales=6760 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9198776" y="6335168"/>
            <a:ext cx="23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frontera=1365 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452589" y="4339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Frecuencia de estados visitados en función del costo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98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654" y="1647251"/>
            <a:ext cx="3909726" cy="621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b="1" dirty="0" smtClean="0"/>
              <a:t>Encargado de almacén</a:t>
            </a:r>
            <a:endParaRPr lang="es-E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899" y="280414"/>
            <a:ext cx="3805237" cy="13668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06" y="2664182"/>
            <a:ext cx="4033491" cy="25209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857" y="2664182"/>
            <a:ext cx="406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930" y="285204"/>
            <a:ext cx="5489144" cy="755073"/>
          </a:xfrm>
        </p:spPr>
        <p:txBody>
          <a:bodyPr/>
          <a:lstStyle/>
          <a:p>
            <a:r>
              <a:rPr lang="es-ES" b="1" dirty="0" smtClean="0"/>
              <a:t>DFS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437" y="1440874"/>
            <a:ext cx="10018713" cy="609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 smtClean="0"/>
              <a:t>Estructura tipo pila</a:t>
            </a:r>
          </a:p>
          <a:p>
            <a:pPr marL="0" indent="0">
              <a:buNone/>
            </a:pPr>
            <a:r>
              <a:rPr lang="es-ES" dirty="0" smtClean="0"/>
              <a:t>No garantiza el óptimo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567437" y="2050474"/>
            <a:ext cx="219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Tiempo: 27 segundos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567436" y="2465928"/>
            <a:ext cx="196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Movimientos: 1873</a:t>
            </a:r>
            <a:endParaRPr lang="es-ES" dirty="0"/>
          </a:p>
        </p:txBody>
      </p:sp>
      <p:pic>
        <p:nvPicPr>
          <p:cNvPr id="6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759" y="3075529"/>
            <a:ext cx="3162300" cy="3162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490845" y="585330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expandidos=33.371 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5631284" y="6282368"/>
            <a:ext cx="241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totales=34.874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9132159" y="6255202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Estados frontera=1503 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555" y="422946"/>
            <a:ext cx="5492272" cy="28950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231" y="3287405"/>
            <a:ext cx="5588920" cy="2665720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6724074" y="3507093"/>
            <a:ext cx="671259" cy="41563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DFS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6724073" y="4140337"/>
            <a:ext cx="671259" cy="4156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BFS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314043" y="67050"/>
            <a:ext cx="51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Frecuencia de estados visitados en función del costo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5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058274"/>
            <a:ext cx="2811120" cy="28111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(DM-PX) Distancia manhattan entre el personaje y la celda adyacente a la caja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𝑝𝑒𝑟𝑠𝑜𝑛𝑎𝑗𝑒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𝑝𝑒𝑟𝑠𝑜𝑛𝑎𝑗𝑒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-1 </a:t>
                </a:r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blipFill>
                <a:blip r:embed="rId3"/>
                <a:stretch>
                  <a:fillRect t="-14634" b="-365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399071" y="3279168"/>
                <a:ext cx="792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071" y="3279168"/>
                <a:ext cx="7929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355" y="2058274"/>
            <a:ext cx="2826106" cy="2826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9953896" y="3279168"/>
                <a:ext cx="792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896" y="3279168"/>
                <a:ext cx="792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4399071" y="3680615"/>
            <a:ext cx="1847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para acercarse a la caja=3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9935540" y="3749039"/>
            <a:ext cx="1847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para acercarse a la </a:t>
            </a:r>
            <a:r>
              <a:rPr lang="es-ES" dirty="0" smtClean="0"/>
              <a:t>caja=5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7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(DM-PM) Distancia manhattan entre la caja y la marca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𝑚𝑎𝑟𝑐𝑎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𝑐𝑎𝑗𝑎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𝑚𝑎𝑟𝑐𝑎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96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399071" y="3279168"/>
                <a:ext cx="894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071" y="3279168"/>
                <a:ext cx="8947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9935540" y="3342419"/>
                <a:ext cx="896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540" y="3342419"/>
                <a:ext cx="896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4399071" y="3680615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=3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9935540" y="3749039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=13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606" y="2042705"/>
            <a:ext cx="2971248" cy="2971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4414642" y="2336933"/>
                <a:ext cx="891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642" y="2336933"/>
                <a:ext cx="8910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44" y="2042706"/>
            <a:ext cx="2971248" cy="2971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9845039" y="2321085"/>
                <a:ext cx="891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039" y="2321085"/>
                <a:ext cx="8910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8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(DM-PX-d0</a:t>
            </a:r>
            <a:r>
              <a:rPr lang="es-ES" sz="2400" dirty="0"/>
              <a:t>) Distancia manhattan entre el personaje y la celda </a:t>
            </a:r>
            <a:r>
              <a:rPr lang="es-ES" sz="2400" dirty="0" smtClean="0"/>
              <a:t>circundante a </a:t>
            </a:r>
            <a:r>
              <a:rPr lang="es-ES" sz="2400" dirty="0"/>
              <a:t>la </a:t>
            </a:r>
            <a:r>
              <a:rPr lang="es-ES" sz="2400" dirty="0" smtClean="0"/>
              <a:t>caja.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958108" y="1669845"/>
                <a:ext cx="10677237" cy="786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𝑐𝑎𝑗𝑎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𝑝𝑒𝑟𝑠𝑜𝑛𝑎𝑗𝑒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en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cualquier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otro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caso</m:t>
                                </m:r>
                                <m:r>
                                  <m:rPr>
                                    <m:nor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108" y="1669845"/>
                <a:ext cx="10677237" cy="7861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87" y="3001817"/>
            <a:ext cx="3637094" cy="363709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9" y="3001817"/>
            <a:ext cx="3637094" cy="3637094"/>
          </a:xfrm>
          <a:prstGeom prst="rect">
            <a:avLst/>
          </a:prstGeom>
        </p:spPr>
      </p:pic>
      <p:sp>
        <p:nvSpPr>
          <p:cNvPr id="22" name="Flecha derecha 21"/>
          <p:cNvSpPr/>
          <p:nvPr/>
        </p:nvSpPr>
        <p:spPr>
          <a:xfrm>
            <a:off x="6126008" y="4427247"/>
            <a:ext cx="735317" cy="488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/>
          </a:p>
        </p:txBody>
      </p:sp>
      <p:sp>
        <p:nvSpPr>
          <p:cNvPr id="24" name="Rectángulo redondeado 23"/>
          <p:cNvSpPr/>
          <p:nvPr/>
        </p:nvSpPr>
        <p:spPr>
          <a:xfrm>
            <a:off x="3996400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4362370" y="413233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4361895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3646552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3630430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361894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3986213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3646551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8698367" y="4466237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ángulo redondeado 46"/>
          <p:cNvSpPr/>
          <p:nvPr/>
        </p:nvSpPr>
        <p:spPr>
          <a:xfrm>
            <a:off x="8698367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9372370" y="4818465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9064337" y="48203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ángulo redondeado 49"/>
          <p:cNvSpPr/>
          <p:nvPr/>
        </p:nvSpPr>
        <p:spPr>
          <a:xfrm>
            <a:off x="9372370" y="4469075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9372370" y="4140251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9064336" y="4128176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ángulo redondeado 52"/>
          <p:cNvSpPr/>
          <p:nvPr/>
        </p:nvSpPr>
        <p:spPr>
          <a:xfrm>
            <a:off x="8701427" y="4118664"/>
            <a:ext cx="178573" cy="3132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elegidas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806358" y="868219"/>
            <a:ext cx="987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(</a:t>
            </a:r>
            <a:r>
              <a:rPr lang="es-ES" sz="2400" dirty="0" err="1" smtClean="0"/>
              <a:t>conteoXM</a:t>
            </a:r>
            <a:r>
              <a:rPr lang="es-ES" sz="2400" dirty="0" smtClean="0"/>
              <a:t>) Cantidad de cajas en la posición incorrecta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396470" y="1329884"/>
                <a:ext cx="86976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𝑐𝑎𝑗𝑎𝑠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𝑐𝑎𝑗𝑎𝑠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𝑎𝑐𝑡𝑖𝑣𝑎𝑑𝑎𝑠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470" y="1329884"/>
                <a:ext cx="86976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2858933" y="5022786"/>
            <a:ext cx="1847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&gt;2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4167958" y="559720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Costo: cantidad de movimientos tomados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1549908" y="5022786"/>
                <a:ext cx="599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 smtClean="0"/>
                  <a:t>2</a:t>
                </a:r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08" y="5022786"/>
                <a:ext cx="599844" cy="369332"/>
              </a:xfrm>
              <a:prstGeom prst="rect">
                <a:avLst/>
              </a:prstGeom>
              <a:blipFill>
                <a:blip r:embed="rId3"/>
                <a:stretch>
                  <a:fillRect l="-8081" t="-9836" r="-7071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908" y="2371590"/>
            <a:ext cx="2618050" cy="2618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577" y="2371590"/>
            <a:ext cx="2618050" cy="261805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364134" y="5022786"/>
            <a:ext cx="1024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Costo &gt;1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5055108" y="5022786"/>
                <a:ext cx="5822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 smtClean="0"/>
                  <a:t>1</a:t>
                </a:r>
                <a:endParaRPr lang="es-ES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108" y="5022786"/>
                <a:ext cx="582211" cy="369332"/>
              </a:xfrm>
              <a:prstGeom prst="rect">
                <a:avLst/>
              </a:prstGeom>
              <a:blipFill>
                <a:blip r:embed="rId6"/>
                <a:stretch>
                  <a:fillRect l="-8333" t="-9836" r="-8333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634" y="2371590"/>
            <a:ext cx="2651196" cy="2651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8855871" y="5035909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0" i="1" dirty="0" smtClean="0"/>
                  <a:t>h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71" y="5035909"/>
                <a:ext cx="670376" cy="369332"/>
              </a:xfrm>
              <a:prstGeom prst="rect">
                <a:avLst/>
              </a:prstGeom>
              <a:blipFill>
                <a:blip r:embed="rId8"/>
                <a:stretch>
                  <a:fillRect l="-8182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9652165" y="5035909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Condición ganadora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0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tiempo de ejecución no es estable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23504"/>
              </p:ext>
            </p:extLst>
          </p:nvPr>
        </p:nvGraphicFramePr>
        <p:xfrm>
          <a:off x="2221504" y="2683694"/>
          <a:ext cx="8544326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092">
                  <a:extLst>
                    <a:ext uri="{9D8B030D-6E8A-4147-A177-3AD203B41FA5}">
                      <a16:colId xmlns:a16="http://schemas.microsoft.com/office/drawing/2014/main" val="2763935410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1869472210"/>
                    </a:ext>
                  </a:extLst>
                </a:gridCol>
                <a:gridCol w="1077362">
                  <a:extLst>
                    <a:ext uri="{9D8B030D-6E8A-4147-A177-3AD203B41FA5}">
                      <a16:colId xmlns:a16="http://schemas.microsoft.com/office/drawing/2014/main" val="2078315481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3684221337"/>
                    </a:ext>
                  </a:extLst>
                </a:gridCol>
                <a:gridCol w="986828">
                  <a:extLst>
                    <a:ext uri="{9D8B030D-6E8A-4147-A177-3AD203B41FA5}">
                      <a16:colId xmlns:a16="http://schemas.microsoft.com/office/drawing/2014/main" val="3914977696"/>
                    </a:ext>
                  </a:extLst>
                </a:gridCol>
                <a:gridCol w="787652">
                  <a:extLst>
                    <a:ext uri="{9D8B030D-6E8A-4147-A177-3AD203B41FA5}">
                      <a16:colId xmlns:a16="http://schemas.microsoft.com/office/drawing/2014/main" val="4115526714"/>
                    </a:ext>
                  </a:extLst>
                </a:gridCol>
                <a:gridCol w="823317">
                  <a:extLst>
                    <a:ext uri="{9D8B030D-6E8A-4147-A177-3AD203B41FA5}">
                      <a16:colId xmlns:a16="http://schemas.microsoft.com/office/drawing/2014/main" val="130754529"/>
                    </a:ext>
                  </a:extLst>
                </a:gridCol>
                <a:gridCol w="1220618">
                  <a:extLst>
                    <a:ext uri="{9D8B030D-6E8A-4147-A177-3AD203B41FA5}">
                      <a16:colId xmlns:a16="http://schemas.microsoft.com/office/drawing/2014/main" val="3531202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Desvío [s]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8198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Tiempo1 [s]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1.81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0.86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0.75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0.62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0.87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0.60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0.45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19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Tiempo 2 [s]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2.61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1.49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1.58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0.43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99070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01" y="4439546"/>
            <a:ext cx="3209925" cy="14192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32893" y="4847744"/>
            <a:ext cx="3725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 smtClean="0"/>
              <a:t>Código realizado en :</a:t>
            </a:r>
            <a:endParaRPr lang="es-ES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023279" y="2211147"/>
            <a:ext cx="494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Desvío del tiempo de ejecución de dos algoritmos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4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1988130" y="364436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Heurística </a:t>
            </a:r>
            <a:r>
              <a:rPr lang="es-ES" b="1" dirty="0"/>
              <a:t>manhattan</a:t>
            </a:r>
            <a:r>
              <a:rPr lang="es-ES" b="1" dirty="0" smtClean="0"/>
              <a:t> CM</a:t>
            </a:r>
            <a:endParaRPr lang="es-ES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3" y="4110227"/>
            <a:ext cx="5260022" cy="2747773"/>
          </a:xfrm>
          <a:prstGeom prst="rect">
            <a:avLst/>
          </a:prstGeom>
        </p:spPr>
      </p:pic>
      <p:pic>
        <p:nvPicPr>
          <p:cNvPr id="11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0019" y="803657"/>
            <a:ext cx="2655814" cy="26558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070" y="3503793"/>
            <a:ext cx="4433455" cy="3354207"/>
          </a:xfrm>
          <a:prstGeom prst="rect">
            <a:avLst/>
          </a:prstGeom>
        </p:spPr>
      </p:pic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24974"/>
              </p:ext>
            </p:extLst>
          </p:nvPr>
        </p:nvGraphicFramePr>
        <p:xfrm>
          <a:off x="5107710" y="549102"/>
          <a:ext cx="6603999" cy="23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126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26113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266978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93460">
                  <a:extLst>
                    <a:ext uri="{9D8B030D-6E8A-4147-A177-3AD203B41FA5}">
                      <a16:colId xmlns:a16="http://schemas.microsoft.com/office/drawing/2014/main" val="599511386"/>
                    </a:ext>
                  </a:extLst>
                </a:gridCol>
                <a:gridCol w="285958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3727087986"/>
                    </a:ext>
                  </a:extLst>
                </a:gridCol>
                <a:gridCol w="877455">
                  <a:extLst>
                    <a:ext uri="{9D8B030D-6E8A-4147-A177-3AD203B41FA5}">
                      <a16:colId xmlns:a16="http://schemas.microsoft.com/office/drawing/2014/main" val="1444385136"/>
                    </a:ext>
                  </a:extLst>
                </a:gridCol>
              </a:tblGrid>
              <a:tr h="263939"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BFS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1642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1.24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DFS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2508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4.58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1009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1.34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263939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 con duplicado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Se usa toda la RAM 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disponible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48701"/>
                  </a:ext>
                </a:extLst>
              </a:tr>
              <a:tr h="207850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71290"/>
                  </a:ext>
                </a:extLst>
              </a:tr>
              <a:tr h="357945">
                <a:tc rowSpan="3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SA con d0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intentos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70785"/>
                  </a:ext>
                </a:extLst>
              </a:tr>
              <a:tr h="9762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Media 42, min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31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04538"/>
                  </a:ext>
                </a:extLst>
              </a:tr>
              <a:tr h="24471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5000 intentos(0.5% efectividad)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3 min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03789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1366282" y="3802450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248974" y="241325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los modelos</a:t>
            </a:r>
            <a:endParaRPr lang="es-E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296461" y="3203607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322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004" y="1851637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43421"/>
              </p:ext>
            </p:extLst>
          </p:nvPr>
        </p:nvGraphicFramePr>
        <p:xfrm>
          <a:off x="5854276" y="766017"/>
          <a:ext cx="5866670" cy="1561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72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16669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386217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101547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39665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02045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87738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DM-PC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963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329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1.04 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529023">
                <a:tc gridSpan="2"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Nodos expandidos en </a:t>
                      </a:r>
                      <a:r>
                        <a:rPr lang="es-ES" sz="1200" dirty="0" smtClean="0"/>
                        <a:t>común</a:t>
                      </a:r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589</a:t>
                      </a:r>
                    </a:p>
                    <a:p>
                      <a:pPr algn="ctr"/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817" y="2789382"/>
            <a:ext cx="5185661" cy="39505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157482" y="2481605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635693" y="381296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heurísticas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4429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7713" y="2091722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65458"/>
              </p:ext>
            </p:extLst>
          </p:nvPr>
        </p:nvGraphicFramePr>
        <p:xfrm>
          <a:off x="5514392" y="603778"/>
          <a:ext cx="6677608" cy="134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217302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53812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277368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198509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198509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2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DM-PC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963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329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1.04 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342632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406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237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514392" y="2194138"/>
            <a:ext cx="4493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Nodos expandidos en común h1-h3: 406 -&gt; h3 domina a h1</a:t>
            </a:r>
          </a:p>
          <a:p>
            <a:r>
              <a:rPr lang="es-ES" sz="1400" dirty="0"/>
              <a:t>Nodos expandidos en común </a:t>
            </a:r>
            <a:r>
              <a:rPr lang="es-ES" sz="1400" dirty="0" smtClean="0"/>
              <a:t>h2-h3</a:t>
            </a:r>
            <a:r>
              <a:rPr lang="es-ES" sz="1400" dirty="0"/>
              <a:t>: 406 -&gt; h3 domina a </a:t>
            </a:r>
            <a:r>
              <a:rPr lang="es-ES" sz="1400" dirty="0" smtClean="0"/>
              <a:t>h2</a:t>
            </a:r>
            <a:endParaRPr lang="es-ES" sz="1400" dirty="0"/>
          </a:p>
          <a:p>
            <a:endParaRPr lang="es-E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05" y="3174690"/>
            <a:ext cx="4698638" cy="357952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175955" y="2912467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761161" y="208001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heurísticas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757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5350" y="1873964"/>
            <a:ext cx="3188276" cy="3188276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48299"/>
              </p:ext>
            </p:extLst>
          </p:nvPr>
        </p:nvGraphicFramePr>
        <p:xfrm>
          <a:off x="5348138" y="1024218"/>
          <a:ext cx="667760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217302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53812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86446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Tiempo 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300452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17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240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 s</a:t>
                      </a:r>
                      <a:endParaRPr lang="es-E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300452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>
                          <a:solidFill>
                            <a:schemeClr val="tx1"/>
                          </a:solidFill>
                        </a:rPr>
                        <a:t>Caso 4</a:t>
                      </a:r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Caso 3 con diagonal cero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17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406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240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 s</a:t>
                      </a:r>
                      <a:endParaRPr lang="es-E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41448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831649" y="2964747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Nodos expandidos en común h4-h3: 406 </a:t>
            </a:r>
          </a:p>
          <a:p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7279345" y="528843"/>
            <a:ext cx="281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Comparación de heurísticas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64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44" y="2263995"/>
            <a:ext cx="2981325" cy="232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751" y="2263995"/>
            <a:ext cx="2991427" cy="23298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847596" y="1722451"/>
            <a:ext cx="15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Mapa Original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764390" y="1722451"/>
            <a:ext cx="161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Mapa Símbolo</a:t>
            </a:r>
            <a:endParaRPr lang="es-ES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4608670" y="606103"/>
            <a:ext cx="3909726" cy="6211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2800" b="1" dirty="0" smtClean="0"/>
              <a:t>Representación del estado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9785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8155"/>
              </p:ext>
            </p:extLst>
          </p:nvPr>
        </p:nvGraphicFramePr>
        <p:xfrm>
          <a:off x="5514392" y="564734"/>
          <a:ext cx="66776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694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27204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690465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82255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8220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774733">
                  <a:extLst>
                    <a:ext uri="{9D8B030D-6E8A-4147-A177-3AD203B41FA5}">
                      <a16:colId xmlns:a16="http://schemas.microsoft.com/office/drawing/2014/main" val="1535103161"/>
                    </a:ext>
                  </a:extLst>
                </a:gridCol>
                <a:gridCol w="1183376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388285"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</a:t>
                      </a:r>
                    </a:p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totales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39823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3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DM-CM+PC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741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287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1028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 s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  <a:tr h="364941"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Caso 4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Caso 3 con diagonal cero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740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288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1028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s</a:t>
                      </a:r>
                      <a:endParaRPr lang="es-E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41448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11" y="3382050"/>
            <a:ext cx="4594369" cy="34759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31346" y="2715643"/>
            <a:ext cx="44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Nodos en común h3 y h4: 740  h4 domina a h3</a:t>
            </a:r>
            <a:endParaRPr lang="es-ES" dirty="0"/>
          </a:p>
        </p:txBody>
      </p:sp>
      <p:pic>
        <p:nvPicPr>
          <p:cNvPr id="7" name="2024-08-26 17-24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632" y="1132917"/>
            <a:ext cx="4617604" cy="46176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381" y="1862063"/>
            <a:ext cx="5715432" cy="78432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028174" y="3133942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10" name="Rectángulo 9"/>
          <p:cNvSpPr/>
          <p:nvPr/>
        </p:nvSpPr>
        <p:spPr>
          <a:xfrm>
            <a:off x="7884820" y="287735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52876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0421" y="316346"/>
            <a:ext cx="3106162" cy="514927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Greedy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95141"/>
              </p:ext>
            </p:extLst>
          </p:nvPr>
        </p:nvGraphicFramePr>
        <p:xfrm>
          <a:off x="4978397" y="412982"/>
          <a:ext cx="706582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181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673021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883228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488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04918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08248">
                <a:tc>
                  <a:txBody>
                    <a:bodyPr/>
                    <a:lstStyle/>
                    <a:p>
                      <a:pPr algn="ctr"/>
                      <a:endParaRPr lang="es-E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expandidos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frontera 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</a:t>
                      </a:r>
                      <a:endParaRPr lang="es-E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1 Caja-Marca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679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0.58 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2 Caja-Personaje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963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329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1.04 s</a:t>
                      </a:r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226402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 : Heurística 1+2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406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237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s-E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87465"/>
              </p:ext>
            </p:extLst>
          </p:nvPr>
        </p:nvGraphicFramePr>
        <p:xfrm>
          <a:off x="4978397" y="1830783"/>
          <a:ext cx="7065820" cy="134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675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705679">
                  <a:extLst>
                    <a:ext uri="{9D8B030D-6E8A-4147-A177-3AD203B41FA5}">
                      <a16:colId xmlns:a16="http://schemas.microsoft.com/office/drawing/2014/main" val="741097826"/>
                    </a:ext>
                  </a:extLst>
                </a:gridCol>
                <a:gridCol w="675076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248836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04918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411848">
                <a:tc>
                  <a:txBody>
                    <a:bodyPr/>
                    <a:lstStyle/>
                    <a:p>
                      <a:pPr algn="ctr"/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expandidos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Nodos frontera 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s-E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</a:t>
                      </a:r>
                      <a:endParaRPr lang="es-E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9019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1 Caja-Marca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1009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0.6 </a:t>
                      </a:r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290197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2 Caja-Personaje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393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319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0.33 </a:t>
                      </a:r>
                      <a:r>
                        <a:rPr lang="es-ES" sz="1100" dirty="0" smtClean="0"/>
                        <a:t>s</a:t>
                      </a:r>
                      <a:endParaRPr lang="es-E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36266"/>
                  </a:ext>
                </a:extLst>
              </a:tr>
              <a:tr h="336538"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>
                          <a:solidFill>
                            <a:schemeClr val="tx1"/>
                          </a:solidFill>
                        </a:rPr>
                        <a:t>Heurística</a:t>
                      </a:r>
                      <a:r>
                        <a:rPr lang="es-ES" sz="1100" baseline="0" dirty="0" smtClean="0">
                          <a:solidFill>
                            <a:schemeClr val="tx1"/>
                          </a:solidFill>
                        </a:rPr>
                        <a:t> 3 : Heurística 1+2</a:t>
                      </a:r>
                      <a:endParaRPr lang="es-ES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err="1" smtClean="0">
                          <a:solidFill>
                            <a:schemeClr val="tx1"/>
                          </a:solidFill>
                        </a:rPr>
                        <a:t>Greedy</a:t>
                      </a:r>
                      <a:endParaRPr lang="es-E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291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 smtClean="0"/>
                        <a:t>193</a:t>
                      </a:r>
                      <a:endParaRPr lang="es-E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  <a:endParaRPr lang="es-E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83329"/>
                  </a:ext>
                </a:extLst>
              </a:tr>
            </a:tbl>
          </a:graphicData>
        </a:graphic>
      </p:graphicFrame>
      <p:pic>
        <p:nvPicPr>
          <p:cNvPr id="5" name="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3105" y="1007342"/>
            <a:ext cx="3162300" cy="3162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045" y="3482109"/>
            <a:ext cx="4000772" cy="30895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917337" y="3174332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8" name="Rectángulo 7"/>
          <p:cNvSpPr/>
          <p:nvPr/>
        </p:nvSpPr>
        <p:spPr>
          <a:xfrm>
            <a:off x="7808056" y="135983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  <p:sp>
        <p:nvSpPr>
          <p:cNvPr id="9" name="Rectángulo 8"/>
          <p:cNvSpPr/>
          <p:nvPr/>
        </p:nvSpPr>
        <p:spPr>
          <a:xfrm>
            <a:off x="7808056" y="1571129"/>
            <a:ext cx="19367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Comparación de heurísticas</a:t>
            </a:r>
            <a:endParaRPr lang="es-E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10421" y="4398723"/>
            <a:ext cx="368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Problemas de memoria si se cuenta los duplicados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9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196273"/>
            <a:ext cx="10018713" cy="67194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Problemas de +1 caja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01" y="188748"/>
            <a:ext cx="2247660" cy="26656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56501" y="2854418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Problemas de memoria</a:t>
            </a:r>
            <a:endParaRPr lang="es-E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35797"/>
              </p:ext>
            </p:extLst>
          </p:nvPr>
        </p:nvGraphicFramePr>
        <p:xfrm>
          <a:off x="5909516" y="1565139"/>
          <a:ext cx="586667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572">
                  <a:extLst>
                    <a:ext uri="{9D8B030D-6E8A-4147-A177-3AD203B41FA5}">
                      <a16:colId xmlns:a16="http://schemas.microsoft.com/office/drawing/2014/main" val="718883472"/>
                    </a:ext>
                  </a:extLst>
                </a:gridCol>
                <a:gridCol w="1016669">
                  <a:extLst>
                    <a:ext uri="{9D8B030D-6E8A-4147-A177-3AD203B41FA5}">
                      <a16:colId xmlns:a16="http://schemas.microsoft.com/office/drawing/2014/main" val="2884645789"/>
                    </a:ext>
                  </a:extLst>
                </a:gridCol>
                <a:gridCol w="1386217">
                  <a:extLst>
                    <a:ext uri="{9D8B030D-6E8A-4147-A177-3AD203B41FA5}">
                      <a16:colId xmlns:a16="http://schemas.microsoft.com/office/drawing/2014/main" val="2777358135"/>
                    </a:ext>
                  </a:extLst>
                </a:gridCol>
                <a:gridCol w="1101547">
                  <a:extLst>
                    <a:ext uri="{9D8B030D-6E8A-4147-A177-3AD203B41FA5}">
                      <a16:colId xmlns:a16="http://schemas.microsoft.com/office/drawing/2014/main" val="3452600607"/>
                    </a:ext>
                  </a:extLst>
                </a:gridCol>
                <a:gridCol w="1039665">
                  <a:extLst>
                    <a:ext uri="{9D8B030D-6E8A-4147-A177-3AD203B41FA5}">
                      <a16:colId xmlns:a16="http://schemas.microsoft.com/office/drawing/2014/main" val="1467460890"/>
                    </a:ext>
                  </a:extLst>
                </a:gridCol>
              </a:tblGrid>
              <a:tr h="307436">
                <a:tc>
                  <a:txBody>
                    <a:bodyPr/>
                    <a:lstStyle/>
                    <a:p>
                      <a:pPr algn="ctr"/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Costo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expandidos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Nodos frontera 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tiempo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417961"/>
                  </a:ext>
                </a:extLst>
              </a:tr>
              <a:tr h="249365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BFS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54914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6618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41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8029"/>
                  </a:ext>
                </a:extLst>
              </a:tr>
              <a:tr h="307436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A* conteo cajas incorrectas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48510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6487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39 s</a:t>
                      </a:r>
                      <a:endParaRPr lang="es-E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171290"/>
                  </a:ext>
                </a:extLst>
              </a:tr>
            </a:tbl>
          </a:graphicData>
        </a:graphic>
      </p:graphicFrame>
      <p:pic>
        <p:nvPicPr>
          <p:cNvPr id="8" name="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0530" y="3603028"/>
            <a:ext cx="2475180" cy="24751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46" y="3223750"/>
            <a:ext cx="4659277" cy="347035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159852" y="2940048"/>
            <a:ext cx="402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Frecuencia de estados visitados en función del costo</a:t>
            </a:r>
            <a:endParaRPr lang="es-ES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682116" y="1164267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Comparación de los modelos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90054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45" y="187860"/>
            <a:ext cx="10018713" cy="916663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Propuesta para Simulated Annealing </a:t>
            </a:r>
            <a:r>
              <a:rPr lang="es-ES" b="1" dirty="0" err="1" smtClean="0"/>
              <a:t>multicaja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60" y="1469866"/>
            <a:ext cx="4427144" cy="4427144"/>
          </a:xfrm>
          <a:prstGeom prst="rect">
            <a:avLst/>
          </a:prstGeom>
        </p:spPr>
      </p:pic>
      <p:cxnSp>
        <p:nvCxnSpPr>
          <p:cNvPr id="6" name="Conector angular 5"/>
          <p:cNvCxnSpPr/>
          <p:nvPr/>
        </p:nvCxnSpPr>
        <p:spPr>
          <a:xfrm rot="16200000" flipV="1">
            <a:off x="3301589" y="2415079"/>
            <a:ext cx="543208" cy="380245"/>
          </a:xfrm>
          <a:prstGeom prst="bentConnector3">
            <a:avLst>
              <a:gd name="adj1" fmla="val 10333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angular 7"/>
          <p:cNvCxnSpPr/>
          <p:nvPr/>
        </p:nvCxnSpPr>
        <p:spPr>
          <a:xfrm rot="16200000" flipV="1">
            <a:off x="3211054" y="3510548"/>
            <a:ext cx="2107950" cy="1003429"/>
          </a:xfrm>
          <a:prstGeom prst="bentConnector3">
            <a:avLst>
              <a:gd name="adj1" fmla="val 6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/>
          <p:nvPr/>
        </p:nvCxnSpPr>
        <p:spPr>
          <a:xfrm rot="16200000" flipV="1">
            <a:off x="4160916" y="4460409"/>
            <a:ext cx="1211656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/>
          <p:nvPr/>
        </p:nvCxnSpPr>
        <p:spPr>
          <a:xfrm rot="10800000">
            <a:off x="2676897" y="2876806"/>
            <a:ext cx="2089846" cy="1135456"/>
          </a:xfrm>
          <a:prstGeom prst="bentConnector3">
            <a:avLst>
              <a:gd name="adj1" fmla="val 10111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redondeado 19"/>
          <p:cNvSpPr/>
          <p:nvPr/>
        </p:nvSpPr>
        <p:spPr>
          <a:xfrm>
            <a:off x="3844798" y="2231310"/>
            <a:ext cx="624692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M1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927409" y="3318679"/>
            <a:ext cx="675240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M2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2767434" y="4092989"/>
            <a:ext cx="452671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L1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4866335" y="4277076"/>
            <a:ext cx="452671" cy="3259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L2</a:t>
            </a:r>
            <a:endParaRPr lang="es-E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adroTexto 24"/>
              <p:cNvSpPr txBox="1"/>
              <p:nvPr/>
            </p:nvSpPr>
            <p:spPr>
              <a:xfrm>
                <a:off x="6401508" y="2228982"/>
                <a:ext cx="2102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𝐹𝑂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1 . 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08" y="2228982"/>
                <a:ext cx="2102370" cy="276999"/>
              </a:xfrm>
              <a:prstGeom prst="rect">
                <a:avLst/>
              </a:prstGeom>
              <a:blipFill>
                <a:blip r:embed="rId3"/>
                <a:stretch>
                  <a:fillRect l="-2319" r="-2609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ángulo 25"/>
          <p:cNvSpPr/>
          <p:nvPr/>
        </p:nvSpPr>
        <p:spPr>
          <a:xfrm>
            <a:off x="6337422" y="2664477"/>
            <a:ext cx="55811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Cuando una caja se activa su termino vale cero. Se puede</a:t>
            </a:r>
          </a:p>
          <a:p>
            <a:r>
              <a:rPr lang="es-ES" dirty="0" smtClean="0"/>
              <a:t>Priorizar una caja añadiendo un factor 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ángulo 26"/>
              <p:cNvSpPr/>
              <p:nvPr/>
            </p:nvSpPr>
            <p:spPr>
              <a:xfrm>
                <a:off x="6401508" y="3398675"/>
                <a:ext cx="2612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𝐹𝑂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1 . 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2)+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08" y="3398675"/>
                <a:ext cx="26127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no admisibles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Planteo, no se implementaron.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484310" y="1286365"/>
            <a:ext cx="10199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Penalizar si el personaje se mueve para una dirección, no se mueve una caja y su siguiente movimiento es la dirección contraria.</a:t>
            </a:r>
          </a:p>
          <a:p>
            <a:r>
              <a:rPr lang="es-ES" sz="2400" dirty="0" smtClean="0"/>
              <a:t>Puede solucionar el problema del </a:t>
            </a:r>
            <a:r>
              <a:rPr lang="es-ES" sz="2400" dirty="0" err="1" smtClean="0"/>
              <a:t>Greedy</a:t>
            </a:r>
            <a:endParaRPr lang="es-ES" sz="2400" dirty="0"/>
          </a:p>
        </p:txBody>
      </p:sp>
      <p:sp>
        <p:nvSpPr>
          <p:cNvPr id="15" name="Flecha derecha 14"/>
          <p:cNvSpPr/>
          <p:nvPr/>
        </p:nvSpPr>
        <p:spPr>
          <a:xfrm rot="16200000">
            <a:off x="4787336" y="3604171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4871918" y="5360584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4786134" y="4294494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 rot="10800000">
            <a:off x="4801370" y="489203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31" y="3535460"/>
            <a:ext cx="2432195" cy="2432195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5342488" y="3564339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mueve el personaje y la caja</a:t>
            </a:r>
            <a:endParaRPr lang="es-ES" sz="1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4266538" y="3743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062307" y="3718227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no se penaliza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266538" y="428098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290363" y="489203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290363" y="543480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062307" y="473641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</a:t>
            </a:r>
            <a:r>
              <a:rPr lang="es-ES" dirty="0"/>
              <a:t>se </a:t>
            </a:r>
            <a:r>
              <a:rPr lang="es-ES" dirty="0" smtClean="0"/>
              <a:t>penaliza: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7062307" y="416270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se penaliza:</a:t>
            </a:r>
            <a:endParaRPr lang="es-ES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062307" y="531011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Siguiente turno </a:t>
            </a:r>
            <a:r>
              <a:rPr lang="es-ES" dirty="0"/>
              <a:t>se </a:t>
            </a:r>
            <a:r>
              <a:rPr lang="es-ES" dirty="0" smtClean="0"/>
              <a:t>penaliza:</a:t>
            </a:r>
            <a:endParaRPr lang="es-ES" dirty="0"/>
          </a:p>
        </p:txBody>
      </p:sp>
      <p:sp>
        <p:nvSpPr>
          <p:cNvPr id="28" name="Flecha derecha 27"/>
          <p:cNvSpPr/>
          <p:nvPr/>
        </p:nvSpPr>
        <p:spPr>
          <a:xfrm rot="16200000">
            <a:off x="10196122" y="4070055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 derecha 28"/>
          <p:cNvSpPr/>
          <p:nvPr/>
        </p:nvSpPr>
        <p:spPr>
          <a:xfrm>
            <a:off x="10259363" y="4662188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 derecha 29"/>
          <p:cNvSpPr/>
          <p:nvPr/>
        </p:nvSpPr>
        <p:spPr>
          <a:xfrm rot="10800000">
            <a:off x="10153092" y="5175918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7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279401"/>
            <a:ext cx="10018713" cy="588818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Heurísticas no admisibles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484311" y="868219"/>
            <a:ext cx="1019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Planteo, no se implementaron.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484310" y="1286365"/>
            <a:ext cx="101998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Penalizar si la caja está rodeada por n paredes.</a:t>
            </a:r>
          </a:p>
          <a:p>
            <a:r>
              <a:rPr lang="es-ES" sz="2400" dirty="0" smtClean="0"/>
              <a:t>Problema: ¿el agente es mas inteligente? 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5242084" y="3761643"/>
            <a:ext cx="87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Pero si: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787" y="3125858"/>
            <a:ext cx="3072660" cy="30726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0" y="3125858"/>
            <a:ext cx="3072660" cy="30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3" y="1160305"/>
            <a:ext cx="1902170" cy="2262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53" y="3695800"/>
            <a:ext cx="2117522" cy="22952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47360" y="99284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Estructura de datos: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51" y="2206437"/>
            <a:ext cx="6472452" cy="53937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47360" y="1566157"/>
            <a:ext cx="439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-Matriz, el espacio vacío se le asigna un valor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976251" y="3422734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-Adyacencia: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088749" y="3926506"/>
                <a:ext cx="1197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5,7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49" y="3926506"/>
                <a:ext cx="1197187" cy="276999"/>
              </a:xfrm>
              <a:prstGeom prst="rect">
                <a:avLst/>
              </a:prstGeom>
              <a:blipFill>
                <a:blip r:embed="rId5"/>
                <a:stretch>
                  <a:fillRect l="-4592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88748" y="4439669"/>
                <a:ext cx="1683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6,7,8,10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48" y="4439669"/>
                <a:ext cx="1683410" cy="276999"/>
              </a:xfrm>
              <a:prstGeom prst="rect">
                <a:avLst/>
              </a:prstGeom>
              <a:blipFill>
                <a:blip r:embed="rId6"/>
                <a:stretch>
                  <a:fillRect l="-3261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5060507" y="4918057"/>
                <a:ext cx="1330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507" y="4918057"/>
                <a:ext cx="1330749" cy="276999"/>
              </a:xfrm>
              <a:prstGeom prst="rect">
                <a:avLst/>
              </a:prstGeom>
              <a:blipFill>
                <a:blip r:embed="rId7"/>
                <a:stretch>
                  <a:fillRect l="-3670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4363" y="5369866"/>
                <a:ext cx="1330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6,10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63" y="5369866"/>
                <a:ext cx="1330749" cy="276999"/>
              </a:xfrm>
              <a:prstGeom prst="rect">
                <a:avLst/>
              </a:prstGeom>
              <a:blipFill>
                <a:blip r:embed="rId8"/>
                <a:stretch>
                  <a:fillRect l="-3670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7043634" y="3923476"/>
                <a:ext cx="1202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7,8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4" y="3923476"/>
                <a:ext cx="1202509" cy="276999"/>
              </a:xfrm>
              <a:prstGeom prst="rect">
                <a:avLst/>
              </a:prstGeom>
              <a:blipFill>
                <a:blip r:embed="rId9"/>
                <a:stretch>
                  <a:fillRect l="-4040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6994102" y="4439669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1,2,4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02" y="4439669"/>
                <a:ext cx="1378839" cy="276999"/>
              </a:xfrm>
              <a:prstGeom prst="rect">
                <a:avLst/>
              </a:prstGeom>
              <a:blipFill>
                <a:blip r:embed="rId10"/>
                <a:stretch>
                  <a:fillRect l="-3524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7043634" y="4848629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2,3,5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34" y="4848629"/>
                <a:ext cx="1378839" cy="276999"/>
              </a:xfrm>
              <a:prstGeom prst="rect">
                <a:avLst/>
              </a:prstGeom>
              <a:blipFill>
                <a:blip r:embed="rId11"/>
                <a:stretch>
                  <a:fillRect l="-3524" b="-152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7009300" y="5357143"/>
                <a:ext cx="1378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1,2,5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300" y="5357143"/>
                <a:ext cx="1378839" cy="276999"/>
              </a:xfrm>
              <a:prstGeom prst="rect">
                <a:avLst/>
              </a:prstGeom>
              <a:blipFill>
                <a:blip r:embed="rId12"/>
                <a:stretch>
                  <a:fillRect l="-3982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1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53" y="1160305"/>
            <a:ext cx="1902170" cy="2262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53" y="3695800"/>
            <a:ext cx="2117522" cy="22952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47360" y="992840"/>
            <a:ext cx="1673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Heurísticas: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847360" y="3422734"/>
            <a:ext cx="6244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-Contar las fichas en las </a:t>
            </a:r>
            <a:r>
              <a:rPr lang="es-ES" sz="2400" dirty="0" smtClean="0"/>
              <a:t>posiciones </a:t>
            </a:r>
            <a:r>
              <a:rPr lang="es-ES" sz="2400" dirty="0"/>
              <a:t>incorrectas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4746074" y="1467773"/>
            <a:ext cx="6445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/>
              <a:t>-Distancia manhattan numero tablero actual(</a:t>
            </a:r>
            <a:r>
              <a:rPr lang="es-ES" sz="2400" dirty="0" err="1" smtClean="0"/>
              <a:t>ta</a:t>
            </a:r>
            <a:r>
              <a:rPr lang="es-ES" sz="2400" dirty="0" smtClean="0"/>
              <a:t>) y solución(</a:t>
            </a:r>
            <a:r>
              <a:rPr lang="es-ES" sz="2400" dirty="0" err="1" smtClean="0"/>
              <a:t>ts</a:t>
            </a:r>
            <a:r>
              <a:rPr lang="es-ES" sz="2400" dirty="0" smtClean="0"/>
              <a:t>)</a:t>
            </a:r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4874112" y="2358858"/>
                <a:ext cx="520886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𝑡𝑎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sub>
                          </m:sSub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𝑡𝑎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1,2,3,4,5,6,7,8</m:t>
                          </m: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112" y="2358858"/>
                <a:ext cx="5208862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19"/>
          <p:cNvSpPr/>
          <p:nvPr/>
        </p:nvSpPr>
        <p:spPr>
          <a:xfrm>
            <a:off x="4874112" y="4381743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-Distancia Euclidiana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4894579" y="5038990"/>
                <a:ext cx="5842497" cy="952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𝑡𝑎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𝑡𝑎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𝑡𝑠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E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1,2,3,4,5,6,7,8</m:t>
                          </m: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79" y="5038990"/>
                <a:ext cx="5842497" cy="952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4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990" y="305554"/>
            <a:ext cx="10018713" cy="58168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Ejercicio 1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803149" y="1116258"/>
            <a:ext cx="2996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Métodos de búsqueda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482" y="3035490"/>
            <a:ext cx="3200614" cy="3180734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8577288" y="2344806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/>
              <a:t>¿Es simple?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176" y="3035490"/>
            <a:ext cx="3193577" cy="31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9906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sz="6600" dirty="0" smtClean="0"/>
              <a:t>Gracias por su atención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380409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2496" y="87346"/>
            <a:ext cx="10018713" cy="980964"/>
          </a:xfrm>
        </p:spPr>
        <p:txBody>
          <a:bodyPr/>
          <a:lstStyle/>
          <a:p>
            <a:r>
              <a:rPr lang="es-ES" b="1" dirty="0" smtClean="0">
                <a:solidFill>
                  <a:schemeClr val="tx1"/>
                </a:solidFill>
              </a:rPr>
              <a:t>Representación gráfica del estado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40" y="1770894"/>
            <a:ext cx="4146666" cy="41466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18" y="2575796"/>
            <a:ext cx="2991427" cy="2329861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5543610" y="3334326"/>
            <a:ext cx="1006764" cy="812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5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51675" y="202239"/>
            <a:ext cx="9372140" cy="638033"/>
          </a:xfrm>
        </p:spPr>
        <p:txBody>
          <a:bodyPr>
            <a:noAutofit/>
          </a:bodyPr>
          <a:lstStyle/>
          <a:p>
            <a:r>
              <a:rPr lang="es-ES" sz="2400" b="1" dirty="0" smtClean="0"/>
              <a:t>Acciones: siempre puede ejecutarse los 4 input</a:t>
            </a:r>
            <a:endParaRPr lang="es-ES" sz="2400" b="1" dirty="0"/>
          </a:p>
        </p:txBody>
      </p:sp>
      <p:sp>
        <p:nvSpPr>
          <p:cNvPr id="7" name="Flecha derecha 6"/>
          <p:cNvSpPr/>
          <p:nvPr/>
        </p:nvSpPr>
        <p:spPr>
          <a:xfrm rot="16200000">
            <a:off x="4316281" y="1235260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derecha 9"/>
          <p:cNvSpPr/>
          <p:nvPr/>
        </p:nvSpPr>
        <p:spPr>
          <a:xfrm>
            <a:off x="4372459" y="285101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 rot="5400000">
            <a:off x="4316281" y="179588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 rot="10800000">
            <a:off x="4329788" y="240745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91" y="3653948"/>
            <a:ext cx="2552268" cy="255226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22" y="1050878"/>
            <a:ext cx="2432195" cy="2432195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>
          <a:xfrm rot="16200000">
            <a:off x="4607744" y="391842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4663922" y="553417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4607744" y="4479052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 rot="10800000">
            <a:off x="4621251" y="509061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816015" y="1164548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Se mueve el personaje y la caja</a:t>
            </a:r>
            <a:endParaRPr lang="es-ES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091821" y="4439220"/>
            <a:ext cx="141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No se mueve el personaje</a:t>
            </a:r>
            <a:endParaRPr lang="es-ES" sz="14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86" y="1050878"/>
            <a:ext cx="2452977" cy="2452977"/>
          </a:xfrm>
          <a:prstGeom prst="rect">
            <a:avLst/>
          </a:prstGeom>
        </p:spPr>
      </p:pic>
      <p:sp>
        <p:nvSpPr>
          <p:cNvPr id="22" name="Flecha derecha 21"/>
          <p:cNvSpPr/>
          <p:nvPr/>
        </p:nvSpPr>
        <p:spPr>
          <a:xfrm rot="16200000">
            <a:off x="9447081" y="1257580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derecha 22"/>
          <p:cNvSpPr/>
          <p:nvPr/>
        </p:nvSpPr>
        <p:spPr>
          <a:xfrm>
            <a:off x="9503259" y="2873333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 rot="5400000">
            <a:off x="9447081" y="1818209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 rot="10800000">
            <a:off x="9460588" y="2429776"/>
            <a:ext cx="470570" cy="443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9946815" y="1186868"/>
            <a:ext cx="1621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No se mueve el personaje</a:t>
            </a:r>
            <a:endParaRPr lang="es-ES" sz="1400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305" y="3647878"/>
            <a:ext cx="2558338" cy="2558338"/>
          </a:xfrm>
          <a:prstGeom prst="rect">
            <a:avLst/>
          </a:prstGeom>
        </p:spPr>
      </p:pic>
      <p:sp>
        <p:nvSpPr>
          <p:cNvPr id="28" name="CuadroTexto 27"/>
          <p:cNvSpPr txBox="1"/>
          <p:nvPr/>
        </p:nvSpPr>
        <p:spPr>
          <a:xfrm>
            <a:off x="9431051" y="3852266"/>
            <a:ext cx="1828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Condición ganadora</a:t>
            </a:r>
            <a:r>
              <a:rPr lang="es-ES" sz="1400" dirty="0" smtClean="0"/>
              <a:t>:</a:t>
            </a:r>
          </a:p>
          <a:p>
            <a:r>
              <a:rPr lang="es-ES" sz="1400" dirty="0" smtClean="0"/>
              <a:t>Posición cajas = posición marcas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371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890" y="78484"/>
            <a:ext cx="4561647" cy="924636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Simulated </a:t>
            </a:r>
            <a:r>
              <a:rPr lang="es-ES" b="1" dirty="0" err="1"/>
              <a:t>annealing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48" y="1197139"/>
            <a:ext cx="4082172" cy="20029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48890" y="3268948"/>
            <a:ext cx="4298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Fuente:Ledesma</a:t>
            </a:r>
            <a:r>
              <a:rPr lang="en-US" sz="900" dirty="0" smtClean="0"/>
              <a:t>, S., Ruiz, J., &amp; Garcia, G. (2012). Simulated annealing evolution. Simulated Annealing-Advances, Applications and Hybridizations, 210-218.</a:t>
            </a:r>
            <a:endParaRPr lang="es-E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8270504" y="540802"/>
                <a:ext cx="2904837" cy="90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04" y="540802"/>
                <a:ext cx="2904837" cy="90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8457965" y="34632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Original: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8457965" y="347771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Propuesto: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457965" y="3638219"/>
                <a:ext cx="2904837" cy="9477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965" y="3638219"/>
                <a:ext cx="2904837" cy="947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8324071" y="1660942"/>
                <a:ext cx="522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071" y="1660942"/>
                <a:ext cx="5223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8349236" y="2176429"/>
                <a:ext cx="374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236" y="2176429"/>
                <a:ext cx="3740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8690561" y="219863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 </a:t>
            </a:r>
            <a:r>
              <a:rPr lang="es-ES" i="1" dirty="0" smtClean="0"/>
              <a:t>f</a:t>
            </a:r>
            <a:r>
              <a:rPr lang="es-ES" dirty="0" smtClean="0"/>
              <a:t>(iteraciones)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719126" y="1644499"/>
            <a:ext cx="31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</a:t>
            </a:r>
            <a:r>
              <a:rPr lang="es-ES" i="1" dirty="0" smtClean="0"/>
              <a:t>Variación de la función objetivo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7371956" y="2622617"/>
                <a:ext cx="4375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/>
                  <a:t>Se toma un movimiento al azar, se acepta si </a:t>
                </a:r>
                <a:endParaRPr lang="es-E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ES" dirty="0" smtClean="0"/>
                  <a:t>  o   con una probabilidad </a:t>
                </a:r>
                <a:r>
                  <a:rPr lang="es-ES" i="1" dirty="0" smtClean="0"/>
                  <a:t>P</a:t>
                </a:r>
                <a:endParaRPr lang="es-ES" i="1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956" y="2622617"/>
                <a:ext cx="4375223" cy="646331"/>
              </a:xfrm>
              <a:prstGeom prst="rect">
                <a:avLst/>
              </a:prstGeom>
              <a:blipFill>
                <a:blip r:embed="rId7"/>
                <a:stretch>
                  <a:fillRect l="-1114" t="-4717" r="-279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7371956" y="4746485"/>
            <a:ext cx="4375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Se toma acepta siempre el movimiento que tiene el menor valor de la función objetivo. Con una probabilidad P se acepta el movimiento mas adverso (que mas aumenta la función objetivo o el que menos la disminuye).</a:t>
            </a:r>
            <a:endParaRPr lang="es-ES" i="1" dirty="0"/>
          </a:p>
        </p:txBody>
      </p:sp>
      <p:pic>
        <p:nvPicPr>
          <p:cNvPr id="1026" name="Picture 2" descr="RPubs - Regresión Lineal Múltiple en 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10074" r="7273" b="8041"/>
          <a:stretch/>
        </p:blipFill>
        <p:spPr bwMode="auto">
          <a:xfrm>
            <a:off x="1957695" y="4263155"/>
            <a:ext cx="2208105" cy="21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1475" y="4407987"/>
            <a:ext cx="1692710" cy="16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13546" y="84171"/>
            <a:ext cx="9573044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/>
              <a:t>Simulated </a:t>
            </a:r>
            <a:r>
              <a:rPr lang="es-ES" b="1" dirty="0" smtClean="0"/>
              <a:t>Annealing - Función Objetivo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6904" y="965368"/>
            <a:ext cx="10446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-Su minimización o maximización debe cumplir la condición ganadora</a:t>
            </a:r>
          </a:p>
          <a:p>
            <a:pPr algn="just"/>
            <a:r>
              <a:rPr lang="es-ES" sz="2400" dirty="0"/>
              <a:t>-Es preferible que el sistema refleje el grado de avance en la resolución del </a:t>
            </a:r>
            <a:r>
              <a:rPr lang="es-ES" sz="2400" dirty="0" smtClean="0"/>
              <a:t>problema para que el agente disponga </a:t>
            </a:r>
            <a:r>
              <a:rPr lang="es-ES" sz="2400" dirty="0"/>
              <a:t>de la información necesaria </a:t>
            </a:r>
            <a:r>
              <a:rPr lang="es-ES" sz="2400" dirty="0" smtClean="0"/>
              <a:t>encontrar la solución.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31" y="2452719"/>
            <a:ext cx="4411631" cy="44116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756472" y="3916364"/>
            <a:ext cx="3868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Distancia manhattan Personaje-Caja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/>
              <a:t>Distancia manhattan Caja-Marca</a:t>
            </a:r>
          </a:p>
          <a:p>
            <a:endParaRPr lang="es-ES" sz="2400" dirty="0"/>
          </a:p>
        </p:txBody>
      </p:sp>
      <p:sp>
        <p:nvSpPr>
          <p:cNvPr id="9" name="Rectángulo 8"/>
          <p:cNvSpPr/>
          <p:nvPr/>
        </p:nvSpPr>
        <p:spPr>
          <a:xfrm>
            <a:off x="7719283" y="2949600"/>
            <a:ext cx="39428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/>
              <a:t>Función Objetivo</a:t>
            </a:r>
            <a:endParaRPr lang="es-ES" sz="4000" b="1" dirty="0"/>
          </a:p>
        </p:txBody>
      </p:sp>
      <p:sp>
        <p:nvSpPr>
          <p:cNvPr id="10" name="Flecha izquierda 9"/>
          <p:cNvSpPr/>
          <p:nvPr/>
        </p:nvSpPr>
        <p:spPr>
          <a:xfrm>
            <a:off x="4857750" y="6000750"/>
            <a:ext cx="671513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izquierda 10"/>
          <p:cNvSpPr/>
          <p:nvPr/>
        </p:nvSpPr>
        <p:spPr>
          <a:xfrm rot="5400000">
            <a:off x="4268735" y="5160103"/>
            <a:ext cx="1266962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izquierda 11"/>
          <p:cNvSpPr/>
          <p:nvPr/>
        </p:nvSpPr>
        <p:spPr>
          <a:xfrm rot="5400000">
            <a:off x="5310119" y="3685974"/>
            <a:ext cx="852626" cy="414338"/>
          </a:xfrm>
          <a:prstGeom prst="lef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izquierda 12"/>
          <p:cNvSpPr/>
          <p:nvPr/>
        </p:nvSpPr>
        <p:spPr>
          <a:xfrm rot="10800000">
            <a:off x="5064918" y="4319453"/>
            <a:ext cx="671513" cy="41433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7948570" y="5639912"/>
                <a:ext cx="35380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570" y="5639912"/>
                <a:ext cx="35380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5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32019" y="97821"/>
            <a:ext cx="9573044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Si solo se minimiza la función objetivo:</a:t>
            </a:r>
            <a:endParaRPr lang="es-ES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678" y="1944806"/>
            <a:ext cx="4410003" cy="3383875"/>
          </a:xfrm>
          <a:prstGeom prst="rect">
            <a:avLst/>
          </a:prstGeom>
        </p:spPr>
      </p:pic>
      <p:pic>
        <p:nvPicPr>
          <p:cNvPr id="7" name="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22457"/>
            <a:ext cx="3550978" cy="3550978"/>
          </a:xfrm>
          <a:prstGeom prst="rect">
            <a:avLst/>
          </a:prstGeom>
        </p:spPr>
      </p:pic>
      <p:pic>
        <p:nvPicPr>
          <p:cNvPr id="8" name="0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0977" y="2335770"/>
            <a:ext cx="3777871" cy="3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268" y="0"/>
            <a:ext cx="4330889" cy="32481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46" y="3384643"/>
            <a:ext cx="4277611" cy="3282287"/>
          </a:xfrm>
          <a:prstGeom prst="rect">
            <a:avLst/>
          </a:prstGeom>
        </p:spPr>
      </p:pic>
      <p:pic>
        <p:nvPicPr>
          <p:cNvPr id="11" name="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4561" y="2033516"/>
            <a:ext cx="3734478" cy="3734478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068208" y="411720"/>
            <a:ext cx="5219408" cy="924636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 smtClean="0"/>
              <a:t>Implementación del método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10832911" y="22705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tau=30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16499" y="96702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0.5384 segundos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0832911" y="59769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Courier New" panose="02070309020205020404" pitchFamily="49" charset="0"/>
              </a:rPr>
              <a:t>po</a:t>
            </a:r>
            <a:r>
              <a:rPr lang="es-ES" dirty="0" smtClean="0">
                <a:latin typeface="Courier New" panose="02070309020205020404" pitchFamily="49" charset="0"/>
              </a:rPr>
              <a:t>=0.1</a:t>
            </a:r>
            <a:endParaRPr lang="es-E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ersonalizado 3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A1C6E0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A1C6E0"/>
      </a:hlink>
      <a:folHlink>
        <a:srgbClr val="7AF8CC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2056</TotalTime>
  <Words>1438</Words>
  <Application>Microsoft Office PowerPoint</Application>
  <PresentationFormat>Panorámica</PresentationFormat>
  <Paragraphs>489</Paragraphs>
  <Slides>39</Slides>
  <Notes>1</Notes>
  <HiddenSlides>0</HiddenSlides>
  <MMClips>15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Courier New</vt:lpstr>
      <vt:lpstr>Times New Roman</vt:lpstr>
      <vt:lpstr>Parallax</vt:lpstr>
      <vt:lpstr>(20242Q) 72.27 - Sistemas de Inteligencia Artificial - Comisión: S </vt:lpstr>
      <vt:lpstr>Presentación de PowerPoint</vt:lpstr>
      <vt:lpstr>Presentación de PowerPoint</vt:lpstr>
      <vt:lpstr>Representación gráfica del estado</vt:lpstr>
      <vt:lpstr>Acciones: siempre puede ejecutarse los 4 input</vt:lpstr>
      <vt:lpstr>Simulated annealing</vt:lpstr>
      <vt:lpstr>Simulated Annealing - Función Objetivo</vt:lpstr>
      <vt:lpstr>Si solo se minimiza la función objetivo:</vt:lpstr>
      <vt:lpstr>Implementación del método</vt:lpstr>
      <vt:lpstr>Intento fallido</vt:lpstr>
      <vt:lpstr>Nuevo criterio: diagonal cero</vt:lpstr>
      <vt:lpstr>Implementación de diagonal cero</vt:lpstr>
      <vt:lpstr>Nuevo mapa</vt:lpstr>
      <vt:lpstr>Proceso iterativo</vt:lpstr>
      <vt:lpstr>Presentación de PowerPoint</vt:lpstr>
      <vt:lpstr>Presentación de PowerPoint</vt:lpstr>
      <vt:lpstr>Presentación de PowerPoint</vt:lpstr>
      <vt:lpstr>BFS</vt:lpstr>
      <vt:lpstr>Presentación de PowerPoint</vt:lpstr>
      <vt:lpstr>DFS</vt:lpstr>
      <vt:lpstr>Heurísticas elegidas</vt:lpstr>
      <vt:lpstr>Heurísticas elegidas</vt:lpstr>
      <vt:lpstr>Heurísticas elegidas</vt:lpstr>
      <vt:lpstr>Heurísticas elegidas</vt:lpstr>
      <vt:lpstr>El tiempo de ejecución no es estable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Greedy</vt:lpstr>
      <vt:lpstr>Problemas de +1 caja</vt:lpstr>
      <vt:lpstr>Propuesta para Simulated Annealing multicaja</vt:lpstr>
      <vt:lpstr>Heurísticas no admisibles</vt:lpstr>
      <vt:lpstr>Heurísticas no admisibles</vt:lpstr>
      <vt:lpstr>Ejercicio 1</vt:lpstr>
      <vt:lpstr>Ejercicio 1</vt:lpstr>
      <vt:lpstr>Ejercicio 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94</cp:revision>
  <dcterms:created xsi:type="dcterms:W3CDTF">2024-08-24T19:53:54Z</dcterms:created>
  <dcterms:modified xsi:type="dcterms:W3CDTF">2024-08-27T15:47:10Z</dcterms:modified>
</cp:coreProperties>
</file>